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20"/>
  </p:notesMasterIdLst>
  <p:sldIdLst>
    <p:sldId id="256" r:id="rId2"/>
    <p:sldId id="265" r:id="rId3"/>
    <p:sldId id="267" r:id="rId4"/>
    <p:sldId id="271" r:id="rId5"/>
    <p:sldId id="277" r:id="rId6"/>
    <p:sldId id="268" r:id="rId7"/>
    <p:sldId id="269" r:id="rId8"/>
    <p:sldId id="272" r:id="rId9"/>
    <p:sldId id="274" r:id="rId10"/>
    <p:sldId id="270" r:id="rId11"/>
    <p:sldId id="275" r:id="rId12"/>
    <p:sldId id="273" r:id="rId13"/>
    <p:sldId id="257" r:id="rId14"/>
    <p:sldId id="276" r:id="rId15"/>
    <p:sldId id="261" r:id="rId16"/>
    <p:sldId id="278" r:id="rId17"/>
    <p:sldId id="279" r:id="rId18"/>
    <p:sldId id="26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1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EEE209-02D3-49CC-9168-721441BD9820}" type="datetimeFigureOut">
              <a:rPr lang="en-US" smtClean="0"/>
              <a:pPr/>
              <a:t>7/23/2012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8DC1DE-D08A-4686-B190-4A843C6FB04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 HORIZONTAL FILMING!!!!! Not vertical.</a:t>
            </a:r>
          </a:p>
          <a:p>
            <a:r>
              <a:rPr lang="en-US" dirty="0" smtClean="0"/>
              <a:t>Add TEXT FUNCTION.</a:t>
            </a:r>
          </a:p>
          <a:p>
            <a:r>
              <a:rPr lang="en-US" dirty="0" smtClean="0"/>
              <a:t>Add</a:t>
            </a:r>
            <a:r>
              <a:rPr lang="en-US" baseline="0" dirty="0" smtClean="0"/>
              <a:t> demonstration of how to get movies on and off </a:t>
            </a:r>
            <a:r>
              <a:rPr lang="en-US" baseline="0" dirty="0" err="1" smtClean="0"/>
              <a:t>iPads</a:t>
            </a:r>
            <a:r>
              <a:rPr lang="en-US" baseline="0" dirty="0" smtClean="0"/>
              <a:t> with </a:t>
            </a:r>
            <a:r>
              <a:rPr lang="en-US" baseline="0" dirty="0" err="1" smtClean="0"/>
              <a:t>MacBook</a:t>
            </a:r>
            <a:r>
              <a:rPr lang="en-US" baseline="0" dirty="0" smtClean="0"/>
              <a:t>?</a:t>
            </a:r>
          </a:p>
          <a:p>
            <a:r>
              <a:rPr lang="en-US" baseline="0" dirty="0" smtClean="0"/>
              <a:t>More about transitions and THEMES.</a:t>
            </a:r>
            <a:endParaRPr lang="en-US" baseline="0" smtClean="0"/>
          </a:p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8DC1DE-D08A-4686-B190-4A843C6FB04B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8DC1DE-D08A-4686-B190-4A843C6FB04B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4A1ED-89BD-4B12-A06F-2439A3B1DFFC}" type="datetimeFigureOut">
              <a:rPr lang="en-US" smtClean="0"/>
              <a:pPr/>
              <a:t>7/23/2012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702D9E5-8D86-47CF-A7F1-CCBC00CBD2B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4A1ED-89BD-4B12-A06F-2439A3B1DFFC}" type="datetimeFigureOut">
              <a:rPr lang="en-US" smtClean="0"/>
              <a:pPr/>
              <a:t>7/23/2012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2D9E5-8D86-47CF-A7F1-CCBC00CBD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702D9E5-8D86-47CF-A7F1-CCBC00CBD2B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4A1ED-89BD-4B12-A06F-2439A3B1DFFC}" type="datetimeFigureOut">
              <a:rPr lang="en-US" smtClean="0"/>
              <a:pPr/>
              <a:t>7/23/2012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4A1ED-89BD-4B12-A06F-2439A3B1DFFC}" type="datetimeFigureOut">
              <a:rPr lang="en-US" smtClean="0"/>
              <a:pPr/>
              <a:t>7/23/2012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702D9E5-8D86-47CF-A7F1-CCBC00CBD2B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4A1ED-89BD-4B12-A06F-2439A3B1DFFC}" type="datetimeFigureOut">
              <a:rPr lang="en-US" smtClean="0"/>
              <a:pPr/>
              <a:t>7/23/2012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702D9E5-8D86-47CF-A7F1-CCBC00CBD2B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0024A1ED-89BD-4B12-A06F-2439A3B1DFFC}" type="datetimeFigureOut">
              <a:rPr lang="en-US" smtClean="0"/>
              <a:pPr/>
              <a:t>7/23/2012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02D9E5-8D86-47CF-A7F1-CCBC00CBD2B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4A1ED-89BD-4B12-A06F-2439A3B1DFFC}" type="datetimeFigureOut">
              <a:rPr lang="en-US" smtClean="0"/>
              <a:pPr/>
              <a:t>7/23/2012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702D9E5-8D86-47CF-A7F1-CCBC00CBD2B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4A1ED-89BD-4B12-A06F-2439A3B1DFFC}" type="datetimeFigureOut">
              <a:rPr lang="en-US" smtClean="0"/>
              <a:pPr/>
              <a:t>7/23/2012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702D9E5-8D86-47CF-A7F1-CCBC00CBD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4A1ED-89BD-4B12-A06F-2439A3B1DFFC}" type="datetimeFigureOut">
              <a:rPr lang="en-US" smtClean="0"/>
              <a:pPr/>
              <a:t>7/23/2012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702D9E5-8D86-47CF-A7F1-CCBC00CBD2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702D9E5-8D86-47CF-A7F1-CCBC00CBD2B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4A1ED-89BD-4B12-A06F-2439A3B1DFFC}" type="datetimeFigureOut">
              <a:rPr lang="en-US" smtClean="0"/>
              <a:pPr/>
              <a:t>7/23/2012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702D9E5-8D86-47CF-A7F1-CCBC00CBD2B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0024A1ED-89BD-4B12-A06F-2439A3B1DFFC}" type="datetimeFigureOut">
              <a:rPr lang="en-US" smtClean="0"/>
              <a:pPr/>
              <a:t>7/23/2012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0024A1ED-89BD-4B12-A06F-2439A3B1DFFC}" type="datetimeFigureOut">
              <a:rPr lang="en-US" smtClean="0"/>
              <a:pPr/>
              <a:t>7/23/2012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702D9E5-8D86-47CF-A7F1-CCBC00CBD2B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itunes.apple.com/us/app/voicethread/id465159110?mt=8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voicethread.com/share/3060873/" TargetMode="External"/><Relationship Id="rId2" Type="http://schemas.openxmlformats.org/officeDocument/2006/relationships/hyperlink" Target="http://voicethread.com/share/2996972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://itunes.apple.com/us/app/imovie/id377298193?mt=8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vimeo.com/39480445" TargetMode="External"/><Relationship Id="rId2" Type="http://schemas.openxmlformats.org/officeDocument/2006/relationships/hyperlink" Target="https://vimeo.com/43496366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hyperlink" Target="http://www.youtube.com/watch?v=dEeC2cARMkY" TargetMode="External"/><Relationship Id="rId4" Type="http://schemas.openxmlformats.org/officeDocument/2006/relationships/hyperlink" Target="https://vimeo.com/43142863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iamslibrary.wikispaces.com/" TargetMode="External"/><Relationship Id="rId2" Type="http://schemas.openxmlformats.org/officeDocument/2006/relationships/hyperlink" Target="mailto:fafeeley@cps.edu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hyperlink" Target="https://librarylts.wikispaces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ps.edu/About_CPS/Departments/Documents/Communications/StudentMediaConsentForm_English.pdf" TargetMode="External"/><Relationship Id="rId2" Type="http://schemas.openxmlformats.org/officeDocument/2006/relationships/hyperlink" Target="http://policy.cps.k12.il.us/documents/604.1.pdf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hyperlink" Target="http://www.cps.edu/About_CPS/Departments/Documents/Communications/StudentMediaConsentForm_Spanish.pdf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ippasus.com/rrpweblog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iamslibrary.wikispaces.com/" TargetMode="Externa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itunes.apple.com/us/app/puppet-pals-hd-directors-pass/id462134755?mt=8" TargetMode="External"/><Relationship Id="rId2" Type="http://schemas.openxmlformats.org/officeDocument/2006/relationships/hyperlink" Target="http://itunes.apple.com/us/app/voicethread/id465159110?mt=8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vimeo.com/43995666" TargetMode="External"/><Relationship Id="rId2" Type="http://schemas.openxmlformats.org/officeDocument/2006/relationships/hyperlink" Target="https://vimeo.com/43997922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2590800"/>
            <a:ext cx="5029200" cy="4038600"/>
          </a:xfrm>
        </p:spPr>
        <p:txBody>
          <a:bodyPr>
            <a:normAutofit lnSpcReduction="10000"/>
          </a:bodyPr>
          <a:lstStyle/>
          <a:p>
            <a:pPr algn="r"/>
            <a:r>
              <a:rPr lang="en-US" sz="2400" dirty="0" smtClean="0"/>
              <a:t>Fran Feeley</a:t>
            </a:r>
          </a:p>
          <a:p>
            <a:pPr algn="r"/>
            <a:r>
              <a:rPr lang="en-US" sz="2400" dirty="0" smtClean="0"/>
              <a:t>Inter-American magnet school</a:t>
            </a:r>
          </a:p>
          <a:p>
            <a:pPr algn="r"/>
            <a:endParaRPr lang="en-US" sz="2400" dirty="0" smtClean="0"/>
          </a:p>
          <a:p>
            <a:pPr algn="r"/>
            <a:r>
              <a:rPr lang="en-US" sz="2400" dirty="0" smtClean="0"/>
              <a:t>CPS Leadership Technology Summit</a:t>
            </a:r>
          </a:p>
          <a:p>
            <a:pPr algn="r"/>
            <a:endParaRPr lang="en-US" sz="2400" dirty="0" smtClean="0"/>
          </a:p>
          <a:p>
            <a:pPr algn="r"/>
            <a:r>
              <a:rPr lang="en-US" sz="2400" dirty="0" smtClean="0"/>
              <a:t>Whitney Young high school</a:t>
            </a:r>
          </a:p>
          <a:p>
            <a:pPr algn="r"/>
            <a:r>
              <a:rPr lang="en-US" sz="2400" dirty="0" smtClean="0"/>
              <a:t>July 24, 2012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381000"/>
            <a:ext cx="8305800" cy="17526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"</a:t>
            </a:r>
            <a:r>
              <a:rPr lang="en-US" b="1" dirty="0" err="1" smtClean="0"/>
              <a:t>iPads</a:t>
            </a:r>
            <a:r>
              <a:rPr lang="en-US" b="1" dirty="0" smtClean="0"/>
              <a:t> in the Library" Program: Using </a:t>
            </a:r>
            <a:r>
              <a:rPr lang="en-US" b="1" dirty="0" err="1" smtClean="0"/>
              <a:t>iPads</a:t>
            </a:r>
            <a:r>
              <a:rPr lang="en-US" b="1" dirty="0" smtClean="0"/>
              <a:t> to Expand </a:t>
            </a:r>
            <a:br>
              <a:rPr lang="en-US" b="1" dirty="0" smtClean="0"/>
            </a:br>
            <a:r>
              <a:rPr lang="en-US" b="1" dirty="0" smtClean="0"/>
              <a:t>Learning in the Library</a:t>
            </a:r>
            <a:endParaRPr lang="en-US" sz="2700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2667000"/>
            <a:ext cx="2686050" cy="3581400"/>
          </a:xfrm>
          <a:prstGeom prst="rect">
            <a:avLst/>
          </a:prstGeom>
          <a:noFill/>
          <a:ln w="38100">
            <a:solidFill>
              <a:schemeClr val="accent5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609600" y="304800"/>
            <a:ext cx="8534400" cy="758952"/>
          </a:xfrm>
        </p:spPr>
        <p:txBody>
          <a:bodyPr/>
          <a:lstStyle/>
          <a:p>
            <a:r>
              <a:rPr lang="en-US" dirty="0" err="1" smtClean="0"/>
              <a:t>Voicethread</a:t>
            </a:r>
            <a:r>
              <a:rPr lang="en-US" dirty="0" smtClean="0"/>
              <a:t> Application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524000"/>
            <a:ext cx="3355848" cy="5181600"/>
          </a:xfrm>
        </p:spPr>
        <p:txBody>
          <a:bodyPr>
            <a:normAutofit fontScale="92500" lnSpcReduction="10000"/>
          </a:bodyPr>
          <a:lstStyle/>
          <a:p>
            <a:r>
              <a:rPr lang="en-US" sz="2800" dirty="0" smtClean="0"/>
              <a:t>Import presentation slides</a:t>
            </a:r>
          </a:p>
          <a:p>
            <a:r>
              <a:rPr lang="en-US" sz="2800" dirty="0" smtClean="0"/>
              <a:t>Narrate slides</a:t>
            </a:r>
          </a:p>
          <a:p>
            <a:r>
              <a:rPr lang="en-US" sz="2800" dirty="0" smtClean="0"/>
              <a:t>Post for sharing</a:t>
            </a:r>
          </a:p>
          <a:p>
            <a:endParaRPr lang="en-US" sz="2800" dirty="0" smtClean="0"/>
          </a:p>
          <a:p>
            <a:r>
              <a:rPr lang="en-US" sz="2800" dirty="0" smtClean="0"/>
              <a:t>FREE in iTunes</a:t>
            </a:r>
          </a:p>
          <a:p>
            <a:r>
              <a:rPr lang="en-US" sz="2800" dirty="0" smtClean="0"/>
              <a:t>Single Educator annual subscription $60.00 (50 accounts) for easy management</a:t>
            </a:r>
          </a:p>
          <a:p>
            <a:endParaRPr lang="en-US" sz="28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447800"/>
            <a:ext cx="4038600" cy="468172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en-US" sz="2800" dirty="0" smtClean="0">
              <a:hlinkClick r:id="rId2"/>
            </a:endParaRPr>
          </a:p>
          <a:p>
            <a:pPr>
              <a:buNone/>
            </a:pPr>
            <a:r>
              <a:rPr lang="en-US" sz="2800" dirty="0" smtClean="0">
                <a:hlinkClick r:id="rId2"/>
              </a:rPr>
              <a:t>http://itunes.apple.com/us/app/voicethread/id465159110?mt=8</a:t>
            </a:r>
            <a:r>
              <a:rPr lang="en-US" sz="2800" dirty="0" smtClean="0"/>
              <a:t> </a:t>
            </a:r>
            <a:endParaRPr lang="en-US" sz="2800" dirty="0"/>
          </a:p>
        </p:txBody>
      </p:sp>
      <p:pic>
        <p:nvPicPr>
          <p:cNvPr id="2050" name="Picture 2" descr="C:\Users\Fran\AppData\Local\Microsoft\Windows\Temporary Internet Files\Content.Outlook\VBL09JO1\phot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8000" y="3124200"/>
            <a:ext cx="4826000" cy="3619500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304800"/>
            <a:ext cx="1620462" cy="160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219200"/>
            <a:ext cx="2971800" cy="5334000"/>
          </a:xfrm>
        </p:spPr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6</a:t>
            </a:r>
            <a:r>
              <a:rPr lang="en-US" baseline="30000" dirty="0" smtClean="0"/>
              <a:t>TH</a:t>
            </a:r>
            <a:r>
              <a:rPr lang="en-US" dirty="0" smtClean="0"/>
              <a:t> GRADE STUDY OF MEANING AND ETYMOLOGY OF FIRST AND LAST NAMES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PROJECT PAGE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WIKISPACES.COM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609600"/>
            <a:ext cx="6615152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Voicethread</a:t>
            </a:r>
            <a:r>
              <a:rPr lang="en-US" dirty="0" smtClean="0"/>
              <a:t> Products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10200" y="1371600"/>
            <a:ext cx="3581400" cy="5181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6</a:t>
            </a:r>
            <a:r>
              <a:rPr lang="en-US" baseline="30000" dirty="0" smtClean="0"/>
              <a:t>th</a:t>
            </a:r>
            <a:r>
              <a:rPr lang="en-US" dirty="0" smtClean="0"/>
              <a:t> grade “What’s In a Name?” Project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Maggie</a:t>
            </a:r>
          </a:p>
          <a:p>
            <a:pPr>
              <a:buNone/>
            </a:pPr>
            <a:r>
              <a:rPr lang="en-US" dirty="0" smtClean="0">
                <a:hlinkClick r:id="rId2"/>
              </a:rPr>
              <a:t>http://voicethread.com/share/2996972/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Sebastian</a:t>
            </a:r>
          </a:p>
          <a:p>
            <a:pPr>
              <a:buNone/>
            </a:pPr>
            <a:r>
              <a:rPr lang="en-US" dirty="0" smtClean="0">
                <a:hlinkClick r:id="rId3"/>
              </a:rPr>
              <a:t>http://voicethread.com/share/3060873/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752600"/>
            <a:ext cx="5408291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iMovie</a:t>
            </a:r>
            <a:r>
              <a:rPr lang="en-US" dirty="0" smtClean="0"/>
              <a:t> Application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3432048" cy="4681728"/>
          </a:xfrm>
        </p:spPr>
        <p:txBody>
          <a:bodyPr>
            <a:normAutofit lnSpcReduction="10000"/>
          </a:bodyPr>
          <a:lstStyle/>
          <a:p>
            <a:endParaRPr lang="en-US" sz="2800" dirty="0" smtClean="0"/>
          </a:p>
          <a:p>
            <a:r>
              <a:rPr lang="en-US" sz="2800" dirty="0" smtClean="0"/>
              <a:t>Shoot</a:t>
            </a:r>
          </a:p>
          <a:p>
            <a:r>
              <a:rPr lang="en-US" sz="2800" dirty="0" smtClean="0"/>
              <a:t>Edit</a:t>
            </a:r>
          </a:p>
          <a:p>
            <a:r>
              <a:rPr lang="en-US" sz="2800" dirty="0" smtClean="0"/>
              <a:t>Share</a:t>
            </a:r>
          </a:p>
          <a:p>
            <a:endParaRPr lang="en-US" sz="2800" dirty="0" smtClean="0"/>
          </a:p>
          <a:p>
            <a:r>
              <a:rPr lang="en-US" sz="2800" dirty="0" smtClean="0"/>
              <a:t>$4.99 in iTunes</a:t>
            </a:r>
          </a:p>
          <a:p>
            <a:r>
              <a:rPr lang="en-US" sz="2800" dirty="0" smtClean="0"/>
              <a:t>Half price in Volume Purchasing Program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sz="2800" dirty="0" smtClean="0">
                <a:hlinkClick r:id="rId2"/>
              </a:rPr>
              <a:t>http://itunes.apple.com/us/app/imovie/id377298193?mt=8</a:t>
            </a:r>
            <a:r>
              <a:rPr lang="en-US" sz="2800" dirty="0" smtClean="0"/>
              <a:t> </a:t>
            </a:r>
            <a:endParaRPr lang="en-US" sz="2800" dirty="0"/>
          </a:p>
        </p:txBody>
      </p:sp>
      <p:pic>
        <p:nvPicPr>
          <p:cNvPr id="5" name="Picture 2" descr="C:\Users\Fran\AppData\Local\Microsoft\Windows\Temporary Internet Files\Content.Outlook\VBL09JO1\phot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2667000"/>
            <a:ext cx="5257800" cy="394335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381000"/>
            <a:ext cx="1447800" cy="1415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219200"/>
            <a:ext cx="2971800" cy="5334000"/>
          </a:xfrm>
        </p:spPr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6</a:t>
            </a:r>
            <a:r>
              <a:rPr lang="en-US" baseline="30000" dirty="0" smtClean="0"/>
              <a:t>TH</a:t>
            </a:r>
            <a:r>
              <a:rPr lang="en-US" dirty="0" smtClean="0"/>
              <a:t> GRADE STUDY OF MEANING AND ETYMOLOGY OF FIRST AND LAST NAMES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PROJECT PAGE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WIKISPACES.COM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609600"/>
            <a:ext cx="6615152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iMovie</a:t>
            </a:r>
            <a:r>
              <a:rPr lang="en-US" dirty="0" smtClean="0"/>
              <a:t> Products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76800" y="1371600"/>
            <a:ext cx="4114800" cy="51816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7</a:t>
            </a:r>
            <a:r>
              <a:rPr lang="en-US" baseline="30000" dirty="0" smtClean="0"/>
              <a:t>th</a:t>
            </a:r>
            <a:r>
              <a:rPr lang="en-US" dirty="0" smtClean="0"/>
              <a:t>/8</a:t>
            </a:r>
            <a:r>
              <a:rPr lang="en-US" baseline="30000" dirty="0" smtClean="0"/>
              <a:t>th</a:t>
            </a:r>
            <a:r>
              <a:rPr lang="en-US" dirty="0" smtClean="0"/>
              <a:t> grade School Mission/Vision Project</a:t>
            </a:r>
          </a:p>
          <a:p>
            <a:pPr>
              <a:buNone/>
            </a:pPr>
            <a:r>
              <a:rPr lang="en-US" dirty="0" smtClean="0">
                <a:hlinkClick r:id="rId2"/>
              </a:rPr>
              <a:t>https://vimeo.com/43496366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Playworks</a:t>
            </a:r>
            <a:r>
              <a:rPr lang="en-US" dirty="0" smtClean="0"/>
              <a:t> grant video</a:t>
            </a:r>
          </a:p>
          <a:p>
            <a:pPr>
              <a:buNone/>
            </a:pPr>
            <a:r>
              <a:rPr lang="en-US" dirty="0" smtClean="0">
                <a:hlinkClick r:id="rId3"/>
              </a:rPr>
              <a:t>https://vimeo.com/39480445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Playworks</a:t>
            </a:r>
            <a:r>
              <a:rPr lang="en-US" dirty="0" smtClean="0"/>
              <a:t> Junior Coaches</a:t>
            </a:r>
          </a:p>
          <a:p>
            <a:pPr>
              <a:buNone/>
            </a:pPr>
            <a:r>
              <a:rPr lang="en-US" dirty="0" smtClean="0">
                <a:hlinkClick r:id="rId4"/>
              </a:rPr>
              <a:t>https://vimeo.com/43142863</a:t>
            </a:r>
            <a:r>
              <a:rPr lang="en-US" dirty="0" smtClean="0"/>
              <a:t> </a:t>
            </a:r>
          </a:p>
          <a:p>
            <a:r>
              <a:rPr lang="en-US" dirty="0" smtClean="0"/>
              <a:t>Fearsome Felines of Doom (Movie Trailer)</a:t>
            </a:r>
          </a:p>
          <a:p>
            <a:r>
              <a:rPr lang="en-US" dirty="0" smtClean="0">
                <a:hlinkClick r:id="rId5"/>
              </a:rPr>
              <a:t>http://www.youtube.com/watch?v=dEeC2cARMkY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1752600"/>
            <a:ext cx="4724400" cy="3815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7</a:t>
            </a:r>
            <a:r>
              <a:rPr lang="en-US" baseline="30000" dirty="0" smtClean="0"/>
              <a:t>th</a:t>
            </a:r>
            <a:r>
              <a:rPr lang="en-US" dirty="0" smtClean="0"/>
              <a:t> and 8</a:t>
            </a:r>
            <a:r>
              <a:rPr lang="en-US" baseline="30000" dirty="0" smtClean="0"/>
              <a:t>th</a:t>
            </a:r>
            <a:r>
              <a:rPr lang="en-US" dirty="0" smtClean="0"/>
              <a:t> grade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Six classes combined into four groups of approximately 32-34 students. </a:t>
            </a:r>
          </a:p>
          <a:p>
            <a:r>
              <a:rPr lang="en-US" dirty="0" smtClean="0"/>
              <a:t>Quarter long courses in library, technology, art, music. </a:t>
            </a:r>
          </a:p>
          <a:p>
            <a:r>
              <a:rPr lang="en-US" dirty="0" smtClean="0"/>
              <a:t>Library and technology students complete same projects at the same time.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"/>
          </p:nvPr>
        </p:nvSpPr>
        <p:spPr>
          <a:xfrm>
            <a:off x="4800600" y="2286000"/>
            <a:ext cx="4114800" cy="3822192"/>
          </a:xfrm>
        </p:spPr>
        <p:txBody>
          <a:bodyPr>
            <a:noAutofit/>
          </a:bodyPr>
          <a:lstStyle/>
          <a:p>
            <a:r>
              <a:rPr lang="en-US" sz="2400" dirty="0" smtClean="0"/>
              <a:t>Library and technology projects are 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co-planned and executed by librarian, tech teacher, and social sciences teacher. </a:t>
            </a:r>
          </a:p>
          <a:p>
            <a:r>
              <a:rPr lang="en-US" sz="2400" dirty="0" smtClean="0"/>
              <a:t>Whole class attends two days per week. Other three days a fraction attend gym. </a:t>
            </a:r>
          </a:p>
          <a:p>
            <a:r>
              <a:rPr lang="en-US" sz="2400" dirty="0" smtClean="0"/>
              <a:t>Project partners go to gym together. </a:t>
            </a:r>
            <a:endParaRPr lang="en-US" sz="24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Alternative Specials Classes Scheduling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Alternative Specials Classes Scheduling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3508248" cy="53340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Consider other options for specials scheduling that allow for greater continuity, depth of learning, and momentum! </a:t>
            </a:r>
          </a:p>
          <a:p>
            <a:r>
              <a:rPr lang="en-US" dirty="0" smtClean="0"/>
              <a:t>Multiple-week units that can vary from school to school depending on population size, class size, number of specials courses, etc.</a:t>
            </a:r>
          </a:p>
          <a:p>
            <a:r>
              <a:rPr lang="en-US" dirty="0" smtClean="0"/>
              <a:t>Consider pushing </a:t>
            </a:r>
            <a:r>
              <a:rPr lang="en-US" dirty="0" err="1" smtClean="0"/>
              <a:t>iPads</a:t>
            </a:r>
            <a:r>
              <a:rPr lang="en-US" dirty="0" smtClean="0"/>
              <a:t> out to classrooms! </a:t>
            </a:r>
            <a:endParaRPr lang="en-US" dirty="0"/>
          </a:p>
        </p:txBody>
      </p:sp>
      <p:pic>
        <p:nvPicPr>
          <p:cNvPr id="32770" name="Picture 2" descr="C:\Users\Fran\AppData\Local\Microsoft\Windows\Temporary Internet Files\Content.Outlook\VBL09JO1\photo (3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1828800"/>
            <a:ext cx="5588000" cy="4191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Fran Feeley </a:t>
            </a:r>
            <a:r>
              <a:rPr lang="en-US" sz="3600" dirty="0" smtClean="0">
                <a:hlinkClick r:id="rId2"/>
              </a:rPr>
              <a:t>fafeeley@cps.edu</a:t>
            </a:r>
            <a:r>
              <a:rPr lang="en-US" sz="3600" dirty="0" smtClean="0"/>
              <a:t> </a:t>
            </a:r>
            <a:r>
              <a:rPr lang="en-US" sz="3600" dirty="0" smtClean="0">
                <a:hlinkClick r:id="rId3"/>
              </a:rPr>
              <a:t>http://iamslibrary.wikispaces.com/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914400"/>
            <a:ext cx="8613648" cy="2209800"/>
          </a:xfrm>
        </p:spPr>
        <p:txBody>
          <a:bodyPr>
            <a:normAutofit fontScale="85000" lnSpcReduction="20000"/>
          </a:bodyPr>
          <a:lstStyle/>
          <a:p>
            <a:endParaRPr lang="en-US" dirty="0" smtClean="0"/>
          </a:p>
          <a:p>
            <a:pPr algn="ctr">
              <a:buFont typeface="Wingdings" pitchFamily="2" charset="2"/>
              <a:buNone/>
            </a:pPr>
            <a:r>
              <a:rPr lang="en-US" sz="9600" dirty="0" smtClean="0"/>
              <a:t>Thank you!</a:t>
            </a:r>
          </a:p>
          <a:p>
            <a:pPr algn="ctr">
              <a:buFont typeface="Wingdings" pitchFamily="2" charset="2"/>
              <a:buNone/>
            </a:pPr>
            <a:r>
              <a:rPr lang="en-US" sz="3600" dirty="0" smtClean="0">
                <a:hlinkClick r:id="rId4"/>
              </a:rPr>
              <a:t>https://librarylts.wikispaces.com/</a:t>
            </a:r>
            <a:r>
              <a:rPr lang="en-US" sz="3600" dirty="0" smtClean="0"/>
              <a:t> </a:t>
            </a:r>
          </a:p>
        </p:txBody>
      </p:sp>
      <p:pic>
        <p:nvPicPr>
          <p:cNvPr id="7171" name="Picture 3" descr="C:\Users\Fran\Pictures\Fran Photos.51-60 and IAMS\56 Inter-American pictures\DSCN529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3124200"/>
            <a:ext cx="4368800" cy="3276600"/>
          </a:xfrm>
          <a:prstGeom prst="rect">
            <a:avLst/>
          </a:prstGeom>
          <a:noFill/>
        </p:spPr>
      </p:pic>
      <p:pic>
        <p:nvPicPr>
          <p:cNvPr id="7172" name="Picture 4" descr="C:\Users\Fran\Pictures\Fran Photos.51-60 and IAMS\56 Inter-American pictures\Library Pics 8-2011\DSCN99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8200" y="3124200"/>
            <a:ext cx="4368800" cy="3276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000" dirty="0" smtClean="0"/>
              <a:t>Why the </a:t>
            </a:r>
            <a:r>
              <a:rPr lang="en-US" sz="3000" dirty="0" err="1" smtClean="0"/>
              <a:t>iPad</a:t>
            </a:r>
            <a:r>
              <a:rPr lang="en-US" sz="3000" dirty="0" smtClean="0"/>
              <a:t>? </a:t>
            </a:r>
            <a:endParaRPr lang="en-US" sz="30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3124200" y="533400"/>
            <a:ext cx="5791200" cy="5867400"/>
          </a:xfrm>
        </p:spPr>
        <p:txBody>
          <a:bodyPr>
            <a:noAutofit/>
          </a:bodyPr>
          <a:lstStyle/>
          <a:p>
            <a:r>
              <a:rPr lang="en-US" sz="2600" dirty="0" smtClean="0"/>
              <a:t>Provides access to resources and production tools to demonstrate learning.</a:t>
            </a:r>
          </a:p>
          <a:p>
            <a:r>
              <a:rPr lang="en-US" sz="2600" dirty="0" smtClean="0"/>
              <a:t>Engages students rigorously in reading, writing, speaking, and listening about curriculum content (Common Core Standards).</a:t>
            </a:r>
          </a:p>
          <a:p>
            <a:r>
              <a:rPr lang="en-US" sz="2600" dirty="0" smtClean="0"/>
              <a:t>Facilitates </a:t>
            </a:r>
            <a:r>
              <a:rPr lang="en-US" sz="2600" dirty="0" smtClean="0"/>
              <a:t>re</a:t>
            </a:r>
            <a:r>
              <a:rPr lang="en-US" sz="2600" dirty="0" smtClean="0"/>
              <a:t>search, creation, collaboration, and sharing</a:t>
            </a:r>
            <a:r>
              <a:rPr lang="en-US" sz="2600" dirty="0" smtClean="0"/>
              <a:t>.</a:t>
            </a:r>
          </a:p>
          <a:p>
            <a:r>
              <a:rPr lang="en-US" sz="2600" dirty="0" smtClean="0"/>
              <a:t>Empowers students with skills to express themselves in global online communities.</a:t>
            </a:r>
          </a:p>
          <a:p>
            <a:r>
              <a:rPr lang="en-US" sz="2600" dirty="0" smtClean="0"/>
              <a:t>Ushers in u</a:t>
            </a:r>
            <a:r>
              <a:rPr lang="en-US" sz="2600" dirty="0" smtClean="0"/>
              <a:t>nlimited </a:t>
            </a:r>
            <a:r>
              <a:rPr lang="en-US" sz="2600" dirty="0" smtClean="0"/>
              <a:t>possibilities!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5257800"/>
            <a:ext cx="1558441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3581400"/>
            <a:ext cx="1541619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1905000"/>
            <a:ext cx="1532708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iPad</a:t>
            </a:r>
            <a:r>
              <a:rPr lang="en-US" dirty="0" smtClean="0"/>
              <a:t> Safety and Legal Issues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b="1" dirty="0" smtClean="0"/>
              <a:t>ACCEPTABLE USE OF THE CPS NETWORK AND COMPUTER RESOURCES</a:t>
            </a:r>
          </a:p>
          <a:p>
            <a:pPr>
              <a:buNone/>
            </a:pPr>
            <a:r>
              <a:rPr lang="en-US" dirty="0" smtClean="0">
                <a:hlinkClick r:id="rId2"/>
              </a:rPr>
              <a:t>http://policy.cps.k12.il.us/documents/604.1.pdf</a:t>
            </a:r>
            <a:r>
              <a:rPr lang="en-US" dirty="0" smtClean="0"/>
              <a:t> </a:t>
            </a:r>
          </a:p>
          <a:p>
            <a:endParaRPr lang="en-US" b="1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b="1" dirty="0" smtClean="0"/>
              <a:t>CHICAGO PUBLIC SCHOOLS MEDIA CONSENT FORM AND RELEASE</a:t>
            </a:r>
          </a:p>
          <a:p>
            <a:pPr>
              <a:buNone/>
            </a:pPr>
            <a:r>
              <a:rPr lang="en-US" dirty="0" smtClean="0"/>
              <a:t>English </a:t>
            </a:r>
            <a:r>
              <a:rPr lang="en-US" dirty="0" smtClean="0">
                <a:hlinkClick r:id="rId3"/>
              </a:rPr>
              <a:t>http://www.cps.edu/About_CPS/Departments/Documents/Communications/StudentMediaConsentForm_English.pdf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Spanish </a:t>
            </a:r>
          </a:p>
          <a:p>
            <a:pPr>
              <a:buNone/>
            </a:pPr>
            <a:r>
              <a:rPr lang="en-US" dirty="0" smtClean="0">
                <a:hlinkClick r:id="rId4"/>
              </a:rPr>
              <a:t>http://www.cps.edu/About_CPS/Departments/Documents/Communications/StudentMediaConsentForm_Spanish.pdf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2971800"/>
            <a:ext cx="3927203" cy="470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2971800" y="152400"/>
            <a:ext cx="6019800" cy="1524000"/>
          </a:xfrm>
        </p:spPr>
        <p:txBody>
          <a:bodyPr>
            <a:normAutofit fontScale="70000" lnSpcReduction="20000"/>
          </a:bodyPr>
          <a:lstStyle/>
          <a:p>
            <a:endParaRPr lang="en-US" sz="3500" dirty="0" smtClean="0"/>
          </a:p>
          <a:p>
            <a:pPr>
              <a:buNone/>
            </a:pPr>
            <a:r>
              <a:rPr lang="en-US" sz="3500" dirty="0" smtClean="0"/>
              <a:t>Ruben R. </a:t>
            </a:r>
            <a:r>
              <a:rPr lang="en-US" sz="3500" dirty="0" err="1" smtClean="0"/>
              <a:t>Puentedura</a:t>
            </a:r>
            <a:r>
              <a:rPr lang="en-US" sz="3500" dirty="0" smtClean="0"/>
              <a:t>, Ph.D.</a:t>
            </a:r>
          </a:p>
          <a:p>
            <a:pPr>
              <a:buNone/>
            </a:pPr>
            <a:r>
              <a:rPr lang="en-US" sz="3500" dirty="0" smtClean="0"/>
              <a:t>SAMR model </a:t>
            </a:r>
            <a:r>
              <a:rPr lang="en-US" sz="3500" dirty="0" smtClean="0">
                <a:hlinkClick r:id="rId3"/>
              </a:rPr>
              <a:t>http://www.hippasus.com/rrpweblog/</a:t>
            </a:r>
            <a:r>
              <a:rPr lang="en-US" sz="3500" dirty="0" smtClean="0"/>
              <a:t> </a:t>
            </a:r>
          </a:p>
          <a:p>
            <a:pPr>
              <a:buNone/>
            </a:pPr>
            <a:endParaRPr lang="en-US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73029"/>
            <a:ext cx="6781800" cy="5284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381000" y="1447800"/>
            <a:ext cx="4040188" cy="732974"/>
          </a:xfrm>
        </p:spPr>
        <p:txBody>
          <a:bodyPr/>
          <a:lstStyle/>
          <a:p>
            <a:r>
              <a:rPr lang="en-US" dirty="0" smtClean="0"/>
              <a:t>Transition from print to digital age…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304800" y="2209800"/>
            <a:ext cx="4041648" cy="3818404"/>
          </a:xfrm>
        </p:spPr>
        <p:txBody>
          <a:bodyPr>
            <a:noAutofit/>
          </a:bodyPr>
          <a:lstStyle/>
          <a:p>
            <a:r>
              <a:rPr lang="en-US" dirty="0" smtClean="0"/>
              <a:t>Navigating the information landscape, using information responsibly, and contributing to global online exchange.</a:t>
            </a:r>
          </a:p>
          <a:p>
            <a:r>
              <a:rPr lang="en-US" dirty="0" smtClean="0"/>
              <a:t>Technology tools are not a mere novelty. They are not the future; they are the present!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Digital age represents a big change in how we interact with information and with each other. </a:t>
            </a:r>
          </a:p>
          <a:p>
            <a:r>
              <a:rPr lang="en-US" dirty="0" smtClean="0"/>
              <a:t>Students must become proficient with an ever-expanding range of tools and units. 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-533400" y="152400"/>
            <a:ext cx="8534400" cy="758952"/>
          </a:xfrm>
        </p:spPr>
        <p:txBody>
          <a:bodyPr/>
          <a:lstStyle/>
          <a:p>
            <a:r>
              <a:rPr lang="en-US" dirty="0" smtClean="0"/>
              <a:t>Why is this vitally important? </a:t>
            </a:r>
            <a:endParaRPr lang="en-US" dirty="0"/>
          </a:p>
        </p:txBody>
      </p:sp>
      <p:pic>
        <p:nvPicPr>
          <p:cNvPr id="7170" name="Picture 2" descr="https://encrypted-tbn3.google.com/images?q=tbn:ANd9GcSrSTPaSHlrYWY31T8fJ29OdRVW7NvCJdbm8F9YyYio2KYCxBor7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990600"/>
            <a:ext cx="1524000" cy="1333501"/>
          </a:xfrm>
          <a:prstGeom prst="rect">
            <a:avLst/>
          </a:prstGeom>
          <a:noFill/>
        </p:spPr>
      </p:pic>
      <p:pic>
        <p:nvPicPr>
          <p:cNvPr id="8" name="Picture 2" descr="http://cdn-static.cnet.co.uk/i/c/blg/cat/mobiles/ipad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0" y="228600"/>
            <a:ext cx="2038350" cy="2038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Inter-American Magnet School Library website</a:t>
            </a:r>
            <a:br>
              <a:rPr lang="en-US" dirty="0" smtClean="0"/>
            </a:br>
            <a:r>
              <a:rPr lang="en-US" dirty="0" smtClean="0">
                <a:hlinkClick r:id="rId2"/>
              </a:rPr>
              <a:t>https://iamslibrary.wikispaces.com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838200"/>
            <a:ext cx="2438400" cy="5791200"/>
          </a:xfrm>
        </p:spPr>
        <p:txBody>
          <a:bodyPr>
            <a:normAutofit/>
          </a:bodyPr>
          <a:lstStyle/>
          <a:p>
            <a:r>
              <a:rPr lang="en-US" sz="3400" dirty="0" smtClean="0"/>
              <a:t>Research Projects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Assignment with defined requirements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Clearly defined expectations and assessment rubric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Models of finished products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Recommended resources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Tools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All student work posted online </a:t>
            </a:r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/>
          <a:srcRect l="2525" r="2525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609600" y="304800"/>
            <a:ext cx="8534400" cy="758952"/>
          </a:xfrm>
        </p:spPr>
        <p:txBody>
          <a:bodyPr/>
          <a:lstStyle/>
          <a:p>
            <a:r>
              <a:rPr lang="en-US" dirty="0" smtClean="0"/>
              <a:t>Puppet Pals HD Director’s Pass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447800"/>
            <a:ext cx="3355848" cy="5181600"/>
          </a:xfrm>
        </p:spPr>
        <p:txBody>
          <a:bodyPr>
            <a:normAutofit lnSpcReduction="10000"/>
          </a:bodyPr>
          <a:lstStyle/>
          <a:p>
            <a:r>
              <a:rPr lang="en-US" sz="2800" dirty="0" smtClean="0"/>
              <a:t>Identify or create characters and settings</a:t>
            </a:r>
          </a:p>
          <a:p>
            <a:r>
              <a:rPr lang="en-US" sz="2800" dirty="0" smtClean="0"/>
              <a:t>Engage in storytelling for any all purposes</a:t>
            </a:r>
          </a:p>
          <a:p>
            <a:endParaRPr lang="en-US" sz="2800" dirty="0" smtClean="0"/>
          </a:p>
          <a:p>
            <a:r>
              <a:rPr lang="en-US" sz="2800" dirty="0" smtClean="0"/>
              <a:t>$2.99 in iTunes</a:t>
            </a:r>
          </a:p>
          <a:p>
            <a:r>
              <a:rPr lang="en-US" sz="2800" dirty="0" smtClean="0"/>
              <a:t>Half price in Volume Purchasing Program</a:t>
            </a:r>
          </a:p>
          <a:p>
            <a:endParaRPr lang="en-US" sz="28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295400"/>
            <a:ext cx="4038600" cy="19812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en-US" sz="2800" dirty="0" smtClean="0">
              <a:hlinkClick r:id="rId2"/>
            </a:endParaRPr>
          </a:p>
          <a:p>
            <a:pPr>
              <a:buNone/>
            </a:pPr>
            <a:r>
              <a:rPr lang="en-US" sz="2200" dirty="0" smtClean="0">
                <a:hlinkClick r:id="rId3"/>
              </a:rPr>
              <a:t>http://itunes.apple.com/us/app/puppet-pals-hd-directors-pass/id462134755?mt=8</a:t>
            </a:r>
            <a:r>
              <a:rPr lang="en-US" sz="2200" dirty="0" smtClean="0"/>
              <a:t> </a:t>
            </a:r>
            <a:endParaRPr lang="en-US" sz="22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34200" y="228600"/>
            <a:ext cx="1524000" cy="1515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 descr="C:\Users\Fran\AppData\Local\Microsoft\Windows\Temporary Internet Files\Content.Outlook\VBL09JO1\photo (2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62400" y="2971800"/>
            <a:ext cx="4978400" cy="3733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219200"/>
            <a:ext cx="2971800" cy="5334000"/>
          </a:xfrm>
        </p:spPr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4</a:t>
            </a:r>
            <a:r>
              <a:rPr lang="en-US" baseline="30000" dirty="0" smtClean="0"/>
              <a:t>th</a:t>
            </a:r>
            <a:r>
              <a:rPr lang="en-US" dirty="0" smtClean="0"/>
              <a:t> grade study of rain forest animals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PROJECT PAGE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WIKISPACES.COM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7212" y="0"/>
            <a:ext cx="6046788" cy="664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Puppet Pals HD Director’s Pass Products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0" y="1371600"/>
            <a:ext cx="3505200" cy="5181600"/>
          </a:xfrm>
        </p:spPr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4</a:t>
            </a:r>
            <a:r>
              <a:rPr lang="en-US" baseline="30000" dirty="0" smtClean="0"/>
              <a:t>TH GRADE STUDY OF RAIN FOREST ANIMALS</a:t>
            </a:r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>
                <a:hlinkClick r:id="rId2"/>
              </a:rPr>
              <a:t>https://vimeo.com/43997922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>
                <a:hlinkClick r:id="rId3"/>
              </a:rPr>
              <a:t>https://vimeo.com/43995666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057400"/>
            <a:ext cx="54864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5321</TotalTime>
  <Words>601</Words>
  <Application>Microsoft Office PowerPoint</Application>
  <PresentationFormat>On-screen Show (4:3)</PresentationFormat>
  <Paragraphs>165</Paragraphs>
  <Slides>18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Civic</vt:lpstr>
      <vt:lpstr>"iPads in the Library" Program: Using iPads to Expand  Learning in the Library</vt:lpstr>
      <vt:lpstr>Why the iPad? </vt:lpstr>
      <vt:lpstr>iPad Safety and Legal Issues </vt:lpstr>
      <vt:lpstr>Slide 4</vt:lpstr>
      <vt:lpstr>Why is this vitally important? </vt:lpstr>
      <vt:lpstr>Inter-American Magnet School Library website https://iamslibrary.wikispaces.com </vt:lpstr>
      <vt:lpstr>Puppet Pals HD Director’s Pass</vt:lpstr>
      <vt:lpstr>Slide 8</vt:lpstr>
      <vt:lpstr>Puppet Pals HD Director’s Pass Products</vt:lpstr>
      <vt:lpstr>Voicethread Application</vt:lpstr>
      <vt:lpstr>Slide 11</vt:lpstr>
      <vt:lpstr>Voicethread Products</vt:lpstr>
      <vt:lpstr>iMovie Application</vt:lpstr>
      <vt:lpstr>Slide 14</vt:lpstr>
      <vt:lpstr>iMovie Products</vt:lpstr>
      <vt:lpstr>Alternative Specials Classes Scheduling</vt:lpstr>
      <vt:lpstr>Alternative Specials Classes Scheduling</vt:lpstr>
      <vt:lpstr>   Fran Feeley fafeeley@cps.edu http://iamslibrary.wikispaces.com/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Francis</dc:creator>
  <cp:lastModifiedBy>Francis</cp:lastModifiedBy>
  <cp:revision>119</cp:revision>
  <dcterms:created xsi:type="dcterms:W3CDTF">2012-06-26T11:33:47Z</dcterms:created>
  <dcterms:modified xsi:type="dcterms:W3CDTF">2012-07-24T01:03:04Z</dcterms:modified>
</cp:coreProperties>
</file>